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72" r:id="rId3"/>
    <p:sldId id="274" r:id="rId4"/>
    <p:sldId id="275" r:id="rId5"/>
    <p:sldId id="273" r:id="rId6"/>
    <p:sldId id="257" r:id="rId7"/>
    <p:sldId id="258" r:id="rId8"/>
    <p:sldId id="269" r:id="rId9"/>
    <p:sldId id="270" r:id="rId10"/>
    <p:sldId id="271" r:id="rId11"/>
    <p:sldId id="259" r:id="rId12"/>
    <p:sldId id="263" r:id="rId13"/>
    <p:sldId id="264" r:id="rId14"/>
    <p:sldId id="265" r:id="rId15"/>
    <p:sldId id="267" r:id="rId16"/>
    <p:sldId id="276" r:id="rId17"/>
    <p:sldId id="268" r:id="rId18"/>
    <p:sldId id="277" r:id="rId19"/>
    <p:sldId id="260"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3"/>
  </p:normalViewPr>
  <p:slideViewPr>
    <p:cSldViewPr snapToGrid="0" snapToObjects="1">
      <p:cViewPr varScale="1">
        <p:scale>
          <a:sx n="90" d="100"/>
          <a:sy n="90" d="100"/>
        </p:scale>
        <p:origin x="648"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E3817-1AFD-7E4D-9AD0-02F939F7D756}" type="datetimeFigureOut">
              <a:rPr lang="en-US" smtClean="0"/>
              <a:t>3/6/17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E3876-51CE-E748-8FE8-4E6A12660EB9}" type="slidenum">
              <a:rPr lang="en-US" smtClean="0"/>
              <a:t>‹#›</a:t>
            </a:fld>
            <a:endParaRPr lang="en-US"/>
          </a:p>
        </p:txBody>
      </p:sp>
    </p:spTree>
    <p:extLst>
      <p:ext uri="{BB962C8B-B14F-4D97-AF65-F5344CB8AC3E}">
        <p14:creationId xmlns:p14="http://schemas.microsoft.com/office/powerpoint/2010/main" val="83975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 On the title slide we usually put our affiliation not the other people’s. I fixed it.</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1</a:t>
            </a:fld>
            <a:endParaRPr lang="en-US"/>
          </a:p>
        </p:txBody>
      </p:sp>
    </p:spTree>
    <p:extLst>
      <p:ext uri="{BB962C8B-B14F-4D97-AF65-F5344CB8AC3E}">
        <p14:creationId xmlns:p14="http://schemas.microsoft.com/office/powerpoint/2010/main" val="255275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 anything </a:t>
            </a:r>
            <a:r>
              <a:rPr lang="en-US" baseline="0" dirty="0" smtClean="0"/>
              <a:t>else we are missing here?</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5</a:t>
            </a:fld>
            <a:endParaRPr lang="en-US"/>
          </a:p>
        </p:txBody>
      </p:sp>
    </p:spTree>
    <p:extLst>
      <p:ext uri="{BB962C8B-B14F-4D97-AF65-F5344CB8AC3E}">
        <p14:creationId xmlns:p14="http://schemas.microsoft.com/office/powerpoint/2010/main" val="204607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 what about Indian data sources? Can we cite any of them here? Would be good to have at least one listed under sources</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6</a:t>
            </a:fld>
            <a:endParaRPr lang="en-US"/>
          </a:p>
        </p:txBody>
      </p:sp>
    </p:spTree>
    <p:extLst>
      <p:ext uri="{BB962C8B-B14F-4D97-AF65-F5344CB8AC3E}">
        <p14:creationId xmlns:p14="http://schemas.microsoft.com/office/powerpoint/2010/main" val="343645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 This figure is going to be</a:t>
            </a:r>
            <a:r>
              <a:rPr lang="en-US" baseline="0" dirty="0" smtClean="0"/>
              <a:t> a bit</a:t>
            </a:r>
            <a:r>
              <a:rPr lang="en-US" dirty="0" smtClean="0"/>
              <a:t> problematic because we simply</a:t>
            </a:r>
            <a:r>
              <a:rPr lang="en-US" baseline="0" dirty="0" smtClean="0"/>
              <a:t> haven’t downloaded the Australian data. If anyone asks, be sure to say that!</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7</a:t>
            </a:fld>
            <a:endParaRPr lang="en-US"/>
          </a:p>
        </p:txBody>
      </p:sp>
    </p:spTree>
    <p:extLst>
      <p:ext uri="{BB962C8B-B14F-4D97-AF65-F5344CB8AC3E}">
        <p14:creationId xmlns:p14="http://schemas.microsoft.com/office/powerpoint/2010/main" val="130263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tell</a:t>
            </a:r>
            <a:r>
              <a:rPr lang="en-US" baseline="0" dirty="0" smtClean="0"/>
              <a:t> people the images were generated with Ian’s code, but don’t put it on the slide. TMI!</a:t>
            </a:r>
          </a:p>
          <a:p>
            <a:endParaRPr lang="en-US" baseline="0" dirty="0" smtClean="0"/>
          </a:p>
          <a:p>
            <a:r>
              <a:rPr lang="en-US" baseline="0" dirty="0" smtClean="0"/>
              <a:t>In the future, make sure the figure labels are REALLY BIG so people can read them. Don’t worry about it now, but in the future.</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9</a:t>
            </a:fld>
            <a:endParaRPr lang="en-US"/>
          </a:p>
        </p:txBody>
      </p:sp>
    </p:spTree>
    <p:extLst>
      <p:ext uri="{BB962C8B-B14F-4D97-AF65-F5344CB8AC3E}">
        <p14:creationId xmlns:p14="http://schemas.microsoft.com/office/powerpoint/2010/main" val="391556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E3876-51CE-E748-8FE8-4E6A12660EB9}" type="slidenum">
              <a:rPr lang="en-US" smtClean="0"/>
              <a:t>11</a:t>
            </a:fld>
            <a:endParaRPr lang="en-US"/>
          </a:p>
        </p:txBody>
      </p:sp>
    </p:spTree>
    <p:extLst>
      <p:ext uri="{BB962C8B-B14F-4D97-AF65-F5344CB8AC3E}">
        <p14:creationId xmlns:p14="http://schemas.microsoft.com/office/powerpoint/2010/main" val="18719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 this slide is a little sparse. What</a:t>
            </a:r>
            <a:r>
              <a:rPr lang="en-US" baseline="0" dirty="0" smtClean="0"/>
              <a:t> do you mean by “data distribution- normal” – is that an assumption we make?</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13</a:t>
            </a:fld>
            <a:endParaRPr lang="en-US"/>
          </a:p>
        </p:txBody>
      </p:sp>
    </p:spTree>
    <p:extLst>
      <p:ext uri="{BB962C8B-B14F-4D97-AF65-F5344CB8AC3E}">
        <p14:creationId xmlns:p14="http://schemas.microsoft.com/office/powerpoint/2010/main" val="204467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t>
            </a:r>
            <a:r>
              <a:rPr lang="en-US" baseline="0" dirty="0" smtClean="0"/>
              <a:t> </a:t>
            </a:r>
            <a:r>
              <a:rPr lang="en-US" dirty="0" smtClean="0"/>
              <a:t>Very helpful!</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14</a:t>
            </a:fld>
            <a:endParaRPr lang="en-US"/>
          </a:p>
        </p:txBody>
      </p:sp>
    </p:spTree>
    <p:extLst>
      <p:ext uri="{BB962C8B-B14F-4D97-AF65-F5344CB8AC3E}">
        <p14:creationId xmlns:p14="http://schemas.microsoft.com/office/powerpoint/2010/main" val="68790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 Need more information</a:t>
            </a:r>
            <a:r>
              <a:rPr lang="en-US" baseline="0" dirty="0" smtClean="0"/>
              <a:t> here about the range checks. Did any stations exceed this range? Were there any repeated values?</a:t>
            </a:r>
            <a:endParaRPr lang="en-US" dirty="0"/>
          </a:p>
        </p:txBody>
      </p:sp>
      <p:sp>
        <p:nvSpPr>
          <p:cNvPr id="4" name="Slide Number Placeholder 3"/>
          <p:cNvSpPr>
            <a:spLocks noGrp="1"/>
          </p:cNvSpPr>
          <p:nvPr>
            <p:ph type="sldNum" sz="quarter" idx="10"/>
          </p:nvPr>
        </p:nvSpPr>
        <p:spPr/>
        <p:txBody>
          <a:bodyPr/>
          <a:lstStyle/>
          <a:p>
            <a:fld id="{4F3E3876-51CE-E748-8FE8-4E6A12660EB9}" type="slidenum">
              <a:rPr lang="en-US" smtClean="0"/>
              <a:t>17</a:t>
            </a:fld>
            <a:endParaRPr lang="en-US"/>
          </a:p>
        </p:txBody>
      </p:sp>
    </p:spTree>
    <p:extLst>
      <p:ext uri="{BB962C8B-B14F-4D97-AF65-F5344CB8AC3E}">
        <p14:creationId xmlns:p14="http://schemas.microsoft.com/office/powerpoint/2010/main" val="316530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D4A61B-6D30-1547-9F67-510CA34D3B92}" type="datetime1">
              <a:rPr lang="en-NZ" smtClean="0"/>
              <a:t>6/03/17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179301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130C2F-3A90-C74B-B7C6-FBE3D5CB5CD8}" type="datetime1">
              <a:rPr lang="en-NZ" smtClean="0"/>
              <a:t>6/03/17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51471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72CB99-79EA-6246-B7CA-0E490367D4B9}" type="datetime1">
              <a:rPr lang="en-NZ" smtClean="0"/>
              <a:t>6/03/17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69048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AC444D-7D7D-1D47-9FCA-3314A19BE69B}" type="datetime1">
              <a:rPr lang="en-NZ" smtClean="0"/>
              <a:t>6/03/17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171141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C2A310-6020-F547-88FC-F66D9285ED45}" type="datetime1">
              <a:rPr lang="en-NZ" smtClean="0"/>
              <a:t>6/03/17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28220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4F99D5C-DD31-4349-8896-EE4B25850C54}" type="datetime1">
              <a:rPr lang="en-NZ" smtClean="0"/>
              <a:t>6/03/17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137172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01280A6-E62E-7E46-8CB7-0514926D3C3C}" type="datetime1">
              <a:rPr lang="en-NZ" smtClean="0"/>
              <a:t>6/03/17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13826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AC1E3C-1616-024D-85C3-333CF5D72C1D}" type="datetime1">
              <a:rPr lang="en-NZ" smtClean="0"/>
              <a:t>6/03/17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91835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9EEA730-AB1A-E145-BD1F-DEB9AD886615}" type="datetime1">
              <a:rPr lang="en-NZ" smtClean="0"/>
              <a:t>6/03/17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78571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DDB764-B584-4A4C-A14E-DB379646774E}" type="datetime1">
              <a:rPr lang="en-NZ" smtClean="0"/>
              <a:t>6/03/17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63509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F6BB59-6F87-384B-B206-97514DEFBE22}" type="datetime1">
              <a:rPr lang="en-NZ" smtClean="0"/>
              <a:t>6/03/17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3664D7-AC51-F442-AF4D-553E587E07EF}" type="slidenum">
              <a:rPr lang="en-US" smtClean="0"/>
              <a:t>‹#›</a:t>
            </a:fld>
            <a:endParaRPr lang="en-US"/>
          </a:p>
        </p:txBody>
      </p:sp>
    </p:spTree>
    <p:extLst>
      <p:ext uri="{BB962C8B-B14F-4D97-AF65-F5344CB8AC3E}">
        <p14:creationId xmlns:p14="http://schemas.microsoft.com/office/powerpoint/2010/main" val="1017871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358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lnSpc>
          <a:spcPct val="90000"/>
        </a:lnSpc>
        <a:spcBef>
          <a:spcPct val="0"/>
        </a:spcBef>
        <a:buNone/>
        <a:defRPr sz="5400" kern="1200">
          <a:solidFill>
            <a:srgbClr val="4472C4"/>
          </a:solidFill>
          <a:latin typeface="Gill Sans"/>
          <a:ea typeface="+mj-ea"/>
          <a:cs typeface="Gill Sans"/>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500063"/>
            <a:ext cx="9177339" cy="3529012"/>
          </a:xfrm>
        </p:spPr>
        <p:txBody>
          <a:bodyPr>
            <a:normAutofit fontScale="90000"/>
          </a:bodyPr>
          <a:lstStyle/>
          <a:p>
            <a:r>
              <a:rPr lang="en-US" dirty="0" smtClean="0">
                <a:solidFill>
                  <a:srgbClr val="0070C0"/>
                </a:solidFill>
                <a:latin typeface="Gill Sans" charset="0"/>
                <a:ea typeface="Gill Sans" charset="0"/>
                <a:cs typeface="Gill Sans" charset="0"/>
              </a:rPr>
              <a:t>Automated Quality Control of Observed Weather Station Data</a:t>
            </a:r>
            <a:br>
              <a:rPr lang="en-US" dirty="0" smtClean="0">
                <a:solidFill>
                  <a:srgbClr val="0070C0"/>
                </a:solidFill>
                <a:latin typeface="Gill Sans" charset="0"/>
                <a:ea typeface="Gill Sans" charset="0"/>
                <a:cs typeface="Gill Sans" charset="0"/>
              </a:rPr>
            </a:br>
            <a:r>
              <a:rPr lang="en-US" dirty="0" smtClean="0">
                <a:solidFill>
                  <a:srgbClr val="0070C0"/>
                </a:solidFill>
                <a:latin typeface="Gill Sans" charset="0"/>
                <a:ea typeface="Gill Sans" charset="0"/>
                <a:cs typeface="Gill Sans" charset="0"/>
              </a:rPr>
              <a:t/>
            </a:r>
            <a:br>
              <a:rPr lang="en-US" dirty="0" smtClean="0">
                <a:solidFill>
                  <a:srgbClr val="0070C0"/>
                </a:solidFill>
                <a:latin typeface="Gill Sans" charset="0"/>
                <a:ea typeface="Gill Sans" charset="0"/>
                <a:cs typeface="Gill Sans" charset="0"/>
              </a:rPr>
            </a:br>
            <a:r>
              <a:rPr lang="en-US" sz="4400" dirty="0" smtClean="0">
                <a:solidFill>
                  <a:srgbClr val="000000"/>
                </a:solidFill>
                <a:latin typeface="Gill Sans" charset="0"/>
                <a:ea typeface="Gill Sans" charset="0"/>
                <a:cs typeface="Gill Sans" charset="0"/>
              </a:rPr>
              <a:t>Dr. Ranjini </a:t>
            </a:r>
            <a:r>
              <a:rPr lang="en-US" sz="4400" dirty="0" err="1" smtClean="0">
                <a:solidFill>
                  <a:srgbClr val="000000"/>
                </a:solidFill>
                <a:latin typeface="Gill Sans" charset="0"/>
                <a:ea typeface="Gill Sans" charset="0"/>
                <a:cs typeface="Gill Sans" charset="0"/>
              </a:rPr>
              <a:t>Swaminathan</a:t>
            </a:r>
            <a:r>
              <a:rPr lang="en-US" sz="4400" dirty="0" smtClean="0">
                <a:solidFill>
                  <a:srgbClr val="000000"/>
                </a:solidFill>
                <a:latin typeface="Gill Sans" charset="0"/>
                <a:ea typeface="Gill Sans" charset="0"/>
                <a:cs typeface="Gill Sans" charset="0"/>
              </a:rPr>
              <a:t> </a:t>
            </a:r>
            <a:br>
              <a:rPr lang="en-US" sz="4400" dirty="0" smtClean="0">
                <a:solidFill>
                  <a:srgbClr val="000000"/>
                </a:solidFill>
                <a:latin typeface="Gill Sans" charset="0"/>
                <a:ea typeface="Gill Sans" charset="0"/>
                <a:cs typeface="Gill Sans" charset="0"/>
              </a:rPr>
            </a:br>
            <a:r>
              <a:rPr lang="en-US" sz="4400" dirty="0" smtClean="0">
                <a:solidFill>
                  <a:srgbClr val="000000"/>
                </a:solidFill>
                <a:latin typeface="Gill Sans" charset="0"/>
                <a:ea typeface="Gill Sans" charset="0"/>
                <a:cs typeface="Gill Sans" charset="0"/>
              </a:rPr>
              <a:t>and Dr. Katharine </a:t>
            </a:r>
            <a:r>
              <a:rPr lang="en-US" sz="4400" dirty="0" err="1" smtClean="0">
                <a:solidFill>
                  <a:srgbClr val="000000"/>
                </a:solidFill>
                <a:latin typeface="Gill Sans" charset="0"/>
                <a:ea typeface="Gill Sans" charset="0"/>
                <a:cs typeface="Gill Sans" charset="0"/>
              </a:rPr>
              <a:t>Hayhoe</a:t>
            </a:r>
            <a:endParaRPr lang="en-US" sz="4400" dirty="0">
              <a:solidFill>
                <a:srgbClr val="000000"/>
              </a:solidFill>
              <a:latin typeface="Gill Sans" charset="0"/>
              <a:ea typeface="Gill Sans" charset="0"/>
              <a:cs typeface="Gill Sans" charset="0"/>
            </a:endParaRPr>
          </a:p>
        </p:txBody>
      </p:sp>
      <p:sp>
        <p:nvSpPr>
          <p:cNvPr id="6" name="Rectangle 3"/>
          <p:cNvSpPr>
            <a:spLocks noChangeArrowheads="1"/>
          </p:cNvSpPr>
          <p:nvPr/>
        </p:nvSpPr>
        <p:spPr bwMode="auto">
          <a:xfrm>
            <a:off x="2163763" y="17272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4141616" y="4118182"/>
            <a:ext cx="394210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x-none" sz="2800" b="1" i="0" u="none" strike="noStrike" cap="none" normalizeH="0" baseline="0" dirty="0" smtClean="0">
                <a:ln>
                  <a:noFill/>
                </a:ln>
                <a:solidFill>
                  <a:srgbClr val="7F7F7F"/>
                </a:solidFill>
                <a:effectLst/>
                <a:latin typeface="Arial" charset="0"/>
              </a:rPr>
              <a:t>Texas Tech University</a:t>
            </a:r>
            <a:endParaRPr kumimoji="0" lang="x-none" altLang="x-none" sz="2800" b="0" i="0" u="none" strike="noStrike" cap="none" normalizeH="0" baseline="0" dirty="0">
              <a:ln>
                <a:noFill/>
              </a:ln>
              <a:solidFill>
                <a:srgbClr val="7F7F7F"/>
              </a:solidFill>
              <a:effectLst/>
              <a:latin typeface="Arial" charset="0"/>
            </a:endParaRPr>
          </a:p>
        </p:txBody>
      </p:sp>
      <p:sp>
        <p:nvSpPr>
          <p:cNvPr id="8" name="Rectangle 7"/>
          <p:cNvSpPr/>
          <p:nvPr/>
        </p:nvSpPr>
        <p:spPr>
          <a:xfrm>
            <a:off x="3064668" y="5443449"/>
            <a:ext cx="6096000" cy="923330"/>
          </a:xfrm>
          <a:prstGeom prst="rect">
            <a:avLst/>
          </a:prstGeom>
        </p:spPr>
        <p:txBody>
          <a:bodyPr>
            <a:spAutoFit/>
          </a:bodyPr>
          <a:lstStyle/>
          <a:p>
            <a:pPr algn="ctr">
              <a:spcAft>
                <a:spcPts val="0"/>
              </a:spcAft>
            </a:pPr>
            <a:r>
              <a:rPr lang="en-US" b="1" dirty="0">
                <a:solidFill>
                  <a:srgbClr val="0070C0"/>
                </a:solidFill>
                <a:latin typeface="Times New Roman" charset="0"/>
                <a:ea typeface="Calibri" charset="0"/>
                <a:cs typeface="Times New Roman" charset="0"/>
              </a:rPr>
              <a:t>U.S.-India Partnership for Climate Resilience</a:t>
            </a:r>
            <a:endParaRPr lang="en-US" sz="1600" dirty="0">
              <a:latin typeface="Calibri" charset="0"/>
              <a:ea typeface="Calibri" charset="0"/>
              <a:cs typeface="Times New Roman" charset="0"/>
            </a:endParaRPr>
          </a:p>
          <a:p>
            <a:pPr algn="ctr">
              <a:spcAft>
                <a:spcPts val="0"/>
              </a:spcAft>
            </a:pPr>
            <a:r>
              <a:rPr lang="en-US" b="1" dirty="0">
                <a:solidFill>
                  <a:srgbClr val="0070C0"/>
                </a:solidFill>
                <a:latin typeface="Times New Roman" charset="0"/>
                <a:ea typeface="Calibri" charset="0"/>
                <a:cs typeface="Times New Roman" charset="0"/>
              </a:rPr>
              <a:t>Workshop on Development and Applications of Downscaling Climate </a:t>
            </a:r>
            <a:r>
              <a:rPr lang="en-US" b="1" dirty="0" smtClean="0">
                <a:solidFill>
                  <a:srgbClr val="0070C0"/>
                </a:solidFill>
                <a:latin typeface="Times New Roman" charset="0"/>
                <a:ea typeface="Calibri" charset="0"/>
                <a:cs typeface="Times New Roman" charset="0"/>
              </a:rPr>
              <a:t>Projections</a:t>
            </a:r>
            <a:endParaRPr lang="en-US" sz="1600" dirty="0">
              <a:latin typeface="Calibri" charset="0"/>
              <a:ea typeface="Calibri" charset="0"/>
              <a:cs typeface="Times New Roman" charset="0"/>
            </a:endParaRPr>
          </a:p>
        </p:txBody>
      </p:sp>
    </p:spTree>
    <p:extLst>
      <p:ext uri="{BB962C8B-B14F-4D97-AF65-F5344CB8AC3E}">
        <p14:creationId xmlns:p14="http://schemas.microsoft.com/office/powerpoint/2010/main" val="1897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7635" r="6545" b="5786"/>
          <a:stretch/>
        </p:blipFill>
        <p:spPr>
          <a:xfrm>
            <a:off x="1312854" y="1896180"/>
            <a:ext cx="8578473" cy="4651007"/>
          </a:xfrm>
        </p:spPr>
      </p:pic>
      <p:sp>
        <p:nvSpPr>
          <p:cNvPr id="3" name="Title 2"/>
          <p:cNvSpPr>
            <a:spLocks noGrp="1"/>
          </p:cNvSpPr>
          <p:nvPr>
            <p:ph type="title"/>
          </p:nvPr>
        </p:nvSpPr>
        <p:spPr/>
        <p:txBody>
          <a:bodyPr/>
          <a:lstStyle/>
          <a:p>
            <a:r>
              <a:rPr lang="en-US" dirty="0" smtClean="0"/>
              <a:t>Data Availability – Example: Jodhpur</a:t>
            </a:r>
            <a:endParaRPr lang="en-US" dirty="0"/>
          </a:p>
        </p:txBody>
      </p:sp>
      <p:sp>
        <p:nvSpPr>
          <p:cNvPr id="9" name="TextBox 8"/>
          <p:cNvSpPr txBox="1"/>
          <p:nvPr/>
        </p:nvSpPr>
        <p:spPr>
          <a:xfrm rot="16200000">
            <a:off x="802617" y="3598748"/>
            <a:ext cx="2414942" cy="369332"/>
          </a:xfrm>
          <a:prstGeom prst="rect">
            <a:avLst/>
          </a:prstGeom>
          <a:solidFill>
            <a:srgbClr val="FFFFFF"/>
          </a:solidFill>
        </p:spPr>
        <p:txBody>
          <a:bodyPr wrap="square" rtlCol="0">
            <a:spAutoFit/>
          </a:bodyPr>
          <a:lstStyle/>
          <a:p>
            <a:pPr algn="ctr"/>
            <a:r>
              <a:rPr lang="en-US" dirty="0" smtClean="0"/>
              <a:t>TEMPERATURE</a:t>
            </a:r>
            <a:endParaRPr lang="en-US" dirty="0"/>
          </a:p>
        </p:txBody>
      </p:sp>
      <p:sp>
        <p:nvSpPr>
          <p:cNvPr id="10" name="TextBox 9"/>
          <p:cNvSpPr txBox="1"/>
          <p:nvPr/>
        </p:nvSpPr>
        <p:spPr>
          <a:xfrm rot="1508289">
            <a:off x="2139052" y="5826721"/>
            <a:ext cx="2414942" cy="369332"/>
          </a:xfrm>
          <a:prstGeom prst="rect">
            <a:avLst/>
          </a:prstGeom>
          <a:solidFill>
            <a:srgbClr val="FFFFFF"/>
          </a:solidFill>
        </p:spPr>
        <p:txBody>
          <a:bodyPr wrap="square" rtlCol="0">
            <a:spAutoFit/>
          </a:bodyPr>
          <a:lstStyle/>
          <a:p>
            <a:pPr algn="ctr"/>
            <a:r>
              <a:rPr lang="en-US" dirty="0" smtClean="0"/>
              <a:t>YEAR</a:t>
            </a:r>
            <a:endParaRPr lang="en-US" dirty="0"/>
          </a:p>
        </p:txBody>
      </p:sp>
      <p:sp>
        <p:nvSpPr>
          <p:cNvPr id="11" name="TextBox 10"/>
          <p:cNvSpPr txBox="1"/>
          <p:nvPr/>
        </p:nvSpPr>
        <p:spPr>
          <a:xfrm rot="20942142">
            <a:off x="6387501" y="6095881"/>
            <a:ext cx="2414942" cy="369332"/>
          </a:xfrm>
          <a:prstGeom prst="rect">
            <a:avLst/>
          </a:prstGeom>
          <a:solidFill>
            <a:srgbClr val="FFFFFF"/>
          </a:solidFill>
        </p:spPr>
        <p:txBody>
          <a:bodyPr wrap="square" rtlCol="0">
            <a:spAutoFit/>
          </a:bodyPr>
          <a:lstStyle/>
          <a:p>
            <a:pPr algn="ctr"/>
            <a:r>
              <a:rPr lang="en-US" dirty="0" smtClean="0"/>
              <a:t>DAY OF YEAR</a:t>
            </a:r>
            <a:endParaRPr lang="en-US" dirty="0"/>
          </a:p>
        </p:txBody>
      </p:sp>
      <p:sp>
        <p:nvSpPr>
          <p:cNvPr id="12" name="TextBox 11"/>
          <p:cNvSpPr txBox="1"/>
          <p:nvPr/>
        </p:nvSpPr>
        <p:spPr>
          <a:xfrm rot="16200000">
            <a:off x="8868522" y="3751148"/>
            <a:ext cx="2414942" cy="369332"/>
          </a:xfrm>
          <a:prstGeom prst="rect">
            <a:avLst/>
          </a:prstGeom>
          <a:solidFill>
            <a:srgbClr val="FFFFFF"/>
          </a:solidFill>
        </p:spPr>
        <p:txBody>
          <a:bodyPr wrap="square" rtlCol="0">
            <a:spAutoFit/>
          </a:bodyPr>
          <a:lstStyle/>
          <a:p>
            <a:pPr algn="ctr"/>
            <a:r>
              <a:rPr lang="en-US" dirty="0" smtClean="0"/>
              <a:t>TEMPERATURE (</a:t>
            </a:r>
            <a:r>
              <a:rPr lang="en-US" dirty="0" err="1" smtClean="0"/>
              <a:t>degC</a:t>
            </a:r>
            <a:r>
              <a:rPr lang="en-US" dirty="0" smtClean="0"/>
              <a:t>)</a:t>
            </a:r>
            <a:endParaRPr lang="en-US" dirty="0"/>
          </a:p>
        </p:txBody>
      </p:sp>
    </p:spTree>
    <p:extLst>
      <p:ext uri="{BB962C8B-B14F-4D97-AF65-F5344CB8AC3E}">
        <p14:creationId xmlns:p14="http://schemas.microsoft.com/office/powerpoint/2010/main" val="184965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b="1" dirty="0" smtClean="0">
                <a:solidFill>
                  <a:srgbClr val="0070C0"/>
                </a:solidFill>
              </a:rPr>
              <a:t>Quality Control </a:t>
            </a:r>
            <a:r>
              <a:rPr lang="en-US" dirty="0" smtClean="0"/>
              <a:t>– The operational techniques and activities </a:t>
            </a:r>
            <a:r>
              <a:rPr lang="en-US" dirty="0"/>
              <a:t>that are used to fulfil requirements </a:t>
            </a:r>
            <a:r>
              <a:rPr lang="en-US" dirty="0" smtClean="0"/>
              <a:t>for quality</a:t>
            </a:r>
            <a:r>
              <a:rPr lang="en-US" dirty="0"/>
              <a:t>. </a:t>
            </a:r>
          </a:p>
          <a:p>
            <a:pPr marL="0" indent="0">
              <a:buNone/>
            </a:pPr>
            <a:endParaRPr lang="en-US" dirty="0"/>
          </a:p>
          <a:p>
            <a:r>
              <a:rPr lang="en-US" sz="3200" b="1" dirty="0" smtClean="0">
                <a:solidFill>
                  <a:srgbClr val="0070C0"/>
                </a:solidFill>
              </a:rPr>
              <a:t>Quality Assurance </a:t>
            </a:r>
            <a:r>
              <a:rPr lang="en-US" dirty="0" smtClean="0"/>
              <a:t>-- </a:t>
            </a:r>
            <a:r>
              <a:rPr lang="en-US" dirty="0"/>
              <a:t>All the planned and systematic activities implemented within the quality system, and demonstrated as needed, to provide adequate confidence that an entity will fulfil requirements for quality. </a:t>
            </a:r>
          </a:p>
          <a:p>
            <a:endParaRPr lang="en-US" dirty="0"/>
          </a:p>
        </p:txBody>
      </p:sp>
      <p:sp>
        <p:nvSpPr>
          <p:cNvPr id="4" name="TextBox 3"/>
          <p:cNvSpPr txBox="1"/>
          <p:nvPr/>
        </p:nvSpPr>
        <p:spPr>
          <a:xfrm>
            <a:off x="2243139" y="6176963"/>
            <a:ext cx="6681253" cy="369332"/>
          </a:xfrm>
          <a:prstGeom prst="rect">
            <a:avLst/>
          </a:prstGeom>
          <a:noFill/>
        </p:spPr>
        <p:txBody>
          <a:bodyPr wrap="none" rtlCol="0">
            <a:spAutoFit/>
          </a:bodyPr>
          <a:lstStyle/>
          <a:p>
            <a:r>
              <a:rPr lang="en-US" dirty="0" smtClean="0"/>
              <a:t>*World Meteorological Organization Quality Control Guidelines, 2004</a:t>
            </a:r>
            <a:endParaRPr lang="en-US" dirty="0"/>
          </a:p>
        </p:txBody>
      </p:sp>
      <p:sp>
        <p:nvSpPr>
          <p:cNvPr id="7" name="Title 6"/>
          <p:cNvSpPr>
            <a:spLocks noGrp="1"/>
          </p:cNvSpPr>
          <p:nvPr>
            <p:ph type="title"/>
          </p:nvPr>
        </p:nvSpPr>
        <p:spPr/>
        <p:txBody>
          <a:bodyPr>
            <a:normAutofit/>
          </a:bodyPr>
          <a:lstStyle/>
          <a:p>
            <a:r>
              <a:rPr lang="en-US" dirty="0" smtClean="0"/>
              <a:t>QA and QC: WMO Definitions</a:t>
            </a:r>
            <a:endParaRPr lang="en-US" dirty="0"/>
          </a:p>
        </p:txBody>
      </p:sp>
    </p:spTree>
    <p:extLst>
      <p:ext uri="{BB962C8B-B14F-4D97-AF65-F5344CB8AC3E}">
        <p14:creationId xmlns:p14="http://schemas.microsoft.com/office/powerpoint/2010/main" val="126618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b="1" dirty="0" smtClean="0">
                <a:solidFill>
                  <a:srgbClr val="0070C0"/>
                </a:solidFill>
              </a:rPr>
              <a:t>Plausible Value Checks :</a:t>
            </a:r>
          </a:p>
          <a:p>
            <a:pPr lvl="3"/>
            <a:r>
              <a:rPr lang="en-US" sz="2800" dirty="0"/>
              <a:t>Temperature and Precipitation – check against maximum and minimum values recorded for country/state/continent.</a:t>
            </a:r>
          </a:p>
          <a:p>
            <a:pPr lvl="3"/>
            <a:r>
              <a:rPr lang="en-US" sz="2800" dirty="0"/>
              <a:t>Temperature  -- </a:t>
            </a:r>
            <a:r>
              <a:rPr lang="en-US" sz="2800" dirty="0" err="1"/>
              <a:t>Tmax</a:t>
            </a:r>
            <a:r>
              <a:rPr lang="en-US" sz="2800" dirty="0"/>
              <a:t> &gt; </a:t>
            </a:r>
            <a:r>
              <a:rPr lang="en-US" sz="2800" dirty="0" err="1"/>
              <a:t>Tmin</a:t>
            </a:r>
            <a:endParaRPr lang="en-US" sz="2800" dirty="0"/>
          </a:p>
          <a:p>
            <a:endParaRPr lang="en-US" dirty="0" smtClean="0"/>
          </a:p>
          <a:p>
            <a:r>
              <a:rPr lang="en-US" sz="3200" b="1" dirty="0">
                <a:solidFill>
                  <a:srgbClr val="0070C0"/>
                </a:solidFill>
              </a:rPr>
              <a:t>Systemic </a:t>
            </a:r>
            <a:r>
              <a:rPr lang="en-US" sz="3200" b="1" dirty="0" smtClean="0">
                <a:solidFill>
                  <a:srgbClr val="0070C0"/>
                </a:solidFill>
              </a:rPr>
              <a:t>Error Checks: </a:t>
            </a:r>
            <a:r>
              <a:rPr lang="en-US" dirty="0" smtClean="0"/>
              <a:t>Repeated values (5 or more)</a:t>
            </a:r>
          </a:p>
          <a:p>
            <a:endParaRPr lang="en-US" dirty="0"/>
          </a:p>
          <a:p>
            <a:endParaRPr lang="en-US" dirty="0" smtClean="0"/>
          </a:p>
          <a:p>
            <a:pPr lvl="3"/>
            <a:endParaRPr lang="en-US" dirty="0" smtClean="0"/>
          </a:p>
        </p:txBody>
      </p:sp>
      <p:sp>
        <p:nvSpPr>
          <p:cNvPr id="6" name="Title 5"/>
          <p:cNvSpPr>
            <a:spLocks noGrp="1"/>
          </p:cNvSpPr>
          <p:nvPr>
            <p:ph type="title"/>
          </p:nvPr>
        </p:nvSpPr>
        <p:spPr/>
        <p:txBody>
          <a:bodyPr/>
          <a:lstStyle/>
          <a:p>
            <a:r>
              <a:rPr lang="en-US" dirty="0" smtClean="0"/>
              <a:t>Our QC Method: Basic Checks</a:t>
            </a:r>
            <a:endParaRPr lang="en-US" dirty="0"/>
          </a:p>
        </p:txBody>
      </p:sp>
    </p:spTree>
    <p:extLst>
      <p:ext uri="{BB962C8B-B14F-4D97-AF65-F5344CB8AC3E}">
        <p14:creationId xmlns:p14="http://schemas.microsoft.com/office/powerpoint/2010/main" val="1147070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Compute nearest neighbors – (neighbor being within a certain geographic distance)</a:t>
            </a:r>
          </a:p>
          <a:p>
            <a:endParaRPr lang="en-US" dirty="0" smtClean="0"/>
          </a:p>
          <a:p>
            <a:r>
              <a:rPr lang="en-US" dirty="0" smtClean="0"/>
              <a:t>Temperature data closely follows a normal distribution – we design our metrics for outliers accordingly</a:t>
            </a:r>
            <a:endParaRPr lang="en-US" dirty="0" smtClean="0"/>
          </a:p>
          <a:p>
            <a:endParaRPr lang="en-US" dirty="0" smtClean="0"/>
          </a:p>
          <a:p>
            <a:r>
              <a:rPr lang="en-US" dirty="0" smtClean="0"/>
              <a:t>Outliers – outside a certain standard deviation – verified with neighbor highs or lows in a “d” day window period</a:t>
            </a:r>
          </a:p>
          <a:p>
            <a:endParaRPr lang="en-US" dirty="0" smtClean="0"/>
          </a:p>
        </p:txBody>
      </p:sp>
      <p:sp>
        <p:nvSpPr>
          <p:cNvPr id="6" name="Title 5"/>
          <p:cNvSpPr>
            <a:spLocks noGrp="1"/>
          </p:cNvSpPr>
          <p:nvPr>
            <p:ph type="title"/>
          </p:nvPr>
        </p:nvSpPr>
        <p:spPr>
          <a:xfrm>
            <a:off x="375621" y="365125"/>
            <a:ext cx="11429580" cy="1325563"/>
          </a:xfrm>
        </p:spPr>
        <p:txBody>
          <a:bodyPr>
            <a:normAutofit fontScale="90000"/>
          </a:bodyPr>
          <a:lstStyle/>
          <a:p>
            <a:r>
              <a:rPr lang="en-US" dirty="0" smtClean="0"/>
              <a:t>Our QC method: </a:t>
            </a:r>
            <a:r>
              <a:rPr lang="en-US" dirty="0" err="1" smtClean="0"/>
              <a:t>Spatio</a:t>
            </a:r>
            <a:r>
              <a:rPr lang="en-US" dirty="0" smtClean="0"/>
              <a:t>-</a:t>
            </a:r>
            <a:r>
              <a:rPr lang="en-US" dirty="0"/>
              <a:t>t</a:t>
            </a:r>
            <a:r>
              <a:rPr lang="en-US" dirty="0" smtClean="0"/>
              <a:t>emporal checks</a:t>
            </a:r>
            <a:endParaRPr lang="en-US" dirty="0"/>
          </a:p>
        </p:txBody>
      </p:sp>
    </p:spTree>
    <p:extLst>
      <p:ext uri="{BB962C8B-B14F-4D97-AF65-F5344CB8AC3E}">
        <p14:creationId xmlns:p14="http://schemas.microsoft.com/office/powerpoint/2010/main" val="655978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16" y="1404936"/>
            <a:ext cx="5801784" cy="4351338"/>
          </a:xfrm>
        </p:spPr>
      </p:pic>
      <p:sp>
        <p:nvSpPr>
          <p:cNvPr id="7" name="TextBox 6"/>
          <p:cNvSpPr txBox="1"/>
          <p:nvPr/>
        </p:nvSpPr>
        <p:spPr>
          <a:xfrm>
            <a:off x="5250129" y="5462725"/>
            <a:ext cx="495649" cy="707886"/>
          </a:xfrm>
          <a:prstGeom prst="rect">
            <a:avLst/>
          </a:prstGeom>
          <a:noFill/>
        </p:spPr>
        <p:txBody>
          <a:bodyPr wrap="none" rtlCol="0">
            <a:spAutoFit/>
          </a:bodyPr>
          <a:lstStyle/>
          <a:p>
            <a:r>
              <a:rPr lang="en-US" sz="4000" b="1" dirty="0" smtClean="0"/>
              <a:t>A</a:t>
            </a:r>
            <a:endParaRPr lang="en-US" sz="4000" b="1" dirty="0"/>
          </a:p>
        </p:txBody>
      </p:sp>
      <p:sp>
        <p:nvSpPr>
          <p:cNvPr id="11" name="TextBox 10"/>
          <p:cNvSpPr txBox="1"/>
          <p:nvPr/>
        </p:nvSpPr>
        <p:spPr>
          <a:xfrm>
            <a:off x="5243398" y="6042023"/>
            <a:ext cx="471604" cy="707886"/>
          </a:xfrm>
          <a:prstGeom prst="rect">
            <a:avLst/>
          </a:prstGeom>
          <a:noFill/>
        </p:spPr>
        <p:txBody>
          <a:bodyPr wrap="none" rtlCol="0">
            <a:spAutoFit/>
          </a:bodyPr>
          <a:lstStyle/>
          <a:p>
            <a:r>
              <a:rPr lang="en-US" sz="4000" b="1" dirty="0" smtClean="0"/>
              <a:t>B</a:t>
            </a:r>
            <a:endParaRPr lang="en-US" sz="4000" b="1" dirty="0"/>
          </a:p>
        </p:txBody>
      </p:sp>
      <p:sp>
        <p:nvSpPr>
          <p:cNvPr id="8" name="TextBox 7"/>
          <p:cNvSpPr txBox="1"/>
          <p:nvPr/>
        </p:nvSpPr>
        <p:spPr>
          <a:xfrm>
            <a:off x="7540751" y="1690688"/>
            <a:ext cx="4398837" cy="3108543"/>
          </a:xfrm>
          <a:prstGeom prst="rect">
            <a:avLst/>
          </a:prstGeom>
          <a:noFill/>
        </p:spPr>
        <p:txBody>
          <a:bodyPr wrap="square" rtlCol="0">
            <a:spAutoFit/>
          </a:bodyPr>
          <a:lstStyle/>
          <a:p>
            <a:r>
              <a:rPr lang="en-US" sz="2800" dirty="0" smtClean="0"/>
              <a:t>Outliers in region A are investigated</a:t>
            </a:r>
          </a:p>
          <a:p>
            <a:r>
              <a:rPr lang="en-US" sz="2800" dirty="0" smtClean="0"/>
              <a:t>Outliers in region B for </a:t>
            </a:r>
            <a:r>
              <a:rPr lang="en-US" sz="2800" dirty="0" smtClean="0">
                <a:solidFill>
                  <a:srgbClr val="FF0000"/>
                </a:solidFill>
              </a:rPr>
              <a:t>“n”</a:t>
            </a:r>
            <a:r>
              <a:rPr lang="en-US" sz="2800" dirty="0" smtClean="0"/>
              <a:t> nearest neighbor stations and the station itself in a </a:t>
            </a:r>
            <a:r>
              <a:rPr lang="en-US" sz="2800" dirty="0" smtClean="0">
                <a:solidFill>
                  <a:srgbClr val="FF0000"/>
                </a:solidFill>
              </a:rPr>
              <a:t>“d”</a:t>
            </a:r>
            <a:r>
              <a:rPr lang="en-US" sz="2800" dirty="0" smtClean="0"/>
              <a:t> day window period used  to </a:t>
            </a:r>
          </a:p>
          <a:p>
            <a:r>
              <a:rPr lang="en-US" sz="2800" dirty="0"/>
              <a:t>v</a:t>
            </a:r>
            <a:r>
              <a:rPr lang="en-US" sz="2800" dirty="0" smtClean="0"/>
              <a:t>alidate outliers in region A.</a:t>
            </a:r>
            <a:endParaRPr lang="en-US" sz="2800" dirty="0"/>
          </a:p>
        </p:txBody>
      </p:sp>
      <p:sp>
        <p:nvSpPr>
          <p:cNvPr id="9" name="Left Brace 8"/>
          <p:cNvSpPr/>
          <p:nvPr/>
        </p:nvSpPr>
        <p:spPr>
          <a:xfrm rot="5400000" flipH="1">
            <a:off x="4641850" y="5445127"/>
            <a:ext cx="514350" cy="13747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flipH="1">
            <a:off x="4892705" y="5228351"/>
            <a:ext cx="514350" cy="787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le 2"/>
          <p:cNvSpPr>
            <a:spLocks noGrp="1"/>
          </p:cNvSpPr>
          <p:nvPr>
            <p:ph type="title"/>
          </p:nvPr>
        </p:nvSpPr>
        <p:spPr/>
        <p:txBody>
          <a:bodyPr/>
          <a:lstStyle/>
          <a:p>
            <a:r>
              <a:rPr lang="en-US" dirty="0" err="1" smtClean="0"/>
              <a:t>Spatio</a:t>
            </a:r>
            <a:r>
              <a:rPr lang="en-US" dirty="0" smtClean="0"/>
              <a:t>-temporal checks</a:t>
            </a:r>
            <a:endParaRPr lang="en-US" dirty="0"/>
          </a:p>
        </p:txBody>
      </p:sp>
    </p:spTree>
    <p:extLst>
      <p:ext uri="{BB962C8B-B14F-4D97-AF65-F5344CB8AC3E}">
        <p14:creationId xmlns:p14="http://schemas.microsoft.com/office/powerpoint/2010/main" val="1693918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739" y="2000225"/>
            <a:ext cx="10781427" cy="4648200"/>
          </a:xfrm>
        </p:spPr>
        <p:txBody>
          <a:bodyPr>
            <a:normAutofit/>
          </a:bodyPr>
          <a:lstStyle/>
          <a:p>
            <a:r>
              <a:rPr lang="en-US" dirty="0" smtClean="0"/>
              <a:t>20 stations lack </a:t>
            </a:r>
            <a:r>
              <a:rPr lang="en-US" dirty="0" err="1" smtClean="0"/>
              <a:t>neighbours</a:t>
            </a:r>
            <a:r>
              <a:rPr lang="en-US" dirty="0" smtClean="0"/>
              <a:t> for </a:t>
            </a:r>
            <a:r>
              <a:rPr lang="en-US" dirty="0" err="1" smtClean="0"/>
              <a:t>spatio</a:t>
            </a:r>
            <a:r>
              <a:rPr lang="en-US" dirty="0" smtClean="0"/>
              <a:t>-temporal QC</a:t>
            </a:r>
          </a:p>
          <a:p>
            <a:pPr marL="0" indent="0">
              <a:buNone/>
            </a:pPr>
            <a:endParaRPr lang="en-US" dirty="0" smtClean="0"/>
          </a:p>
          <a:p>
            <a:r>
              <a:rPr lang="en-US" dirty="0" smtClean="0"/>
              <a:t>Before QC: 59% of TMAX and 63% of TMIN values were missing</a:t>
            </a:r>
          </a:p>
          <a:p>
            <a:r>
              <a:rPr lang="en-US" dirty="0" smtClean="0"/>
              <a:t>After QC: 60% of TMAX and 64% of TMIN values were missing</a:t>
            </a:r>
          </a:p>
          <a:p>
            <a:pPr marL="0" indent="0">
              <a:buNone/>
            </a:pPr>
            <a:endParaRPr lang="en-US" dirty="0" smtClean="0"/>
          </a:p>
          <a:p>
            <a:r>
              <a:rPr lang="en-US" dirty="0" smtClean="0"/>
              <a:t>The hottest day on record is 51</a:t>
            </a:r>
            <a:r>
              <a:rPr lang="en-US" baseline="30000" dirty="0" smtClean="0"/>
              <a:t>o</a:t>
            </a:r>
            <a:r>
              <a:rPr lang="en-US" dirty="0" smtClean="0"/>
              <a:t>C at </a:t>
            </a:r>
            <a:r>
              <a:rPr lang="en-US" dirty="0" err="1"/>
              <a:t>Phalodi</a:t>
            </a:r>
            <a:r>
              <a:rPr lang="en-US" dirty="0"/>
              <a:t>, </a:t>
            </a:r>
            <a:r>
              <a:rPr lang="en-US" dirty="0" smtClean="0"/>
              <a:t>Rajasthan </a:t>
            </a:r>
            <a:r>
              <a:rPr lang="en-US" dirty="0"/>
              <a:t>on </a:t>
            </a:r>
            <a:r>
              <a:rPr lang="en-US" dirty="0" smtClean="0"/>
              <a:t>19 </a:t>
            </a:r>
            <a:r>
              <a:rPr lang="en-US" dirty="0"/>
              <a:t>May 2016 </a:t>
            </a:r>
            <a:endParaRPr lang="en-US" dirty="0" smtClean="0"/>
          </a:p>
          <a:p>
            <a:r>
              <a:rPr lang="en-US" dirty="0" smtClean="0"/>
              <a:t>The coldest day on record is -33.9</a:t>
            </a:r>
            <a:r>
              <a:rPr lang="en-US" baseline="30000" dirty="0" smtClean="0"/>
              <a:t>o</a:t>
            </a:r>
            <a:r>
              <a:rPr lang="en-US" dirty="0" smtClean="0"/>
              <a:t>C in </a:t>
            </a:r>
            <a:r>
              <a:rPr lang="en-US" dirty="0" err="1"/>
              <a:t>Dras</a:t>
            </a:r>
            <a:r>
              <a:rPr lang="en-US" dirty="0"/>
              <a:t> on </a:t>
            </a:r>
            <a:r>
              <a:rPr lang="en-US" dirty="0" smtClean="0"/>
              <a:t>22 </a:t>
            </a:r>
            <a:r>
              <a:rPr lang="en-US" dirty="0"/>
              <a:t>March </a:t>
            </a:r>
            <a:r>
              <a:rPr lang="en-US" dirty="0" smtClean="0"/>
              <a:t>1911</a:t>
            </a:r>
            <a:endParaRPr lang="en-US" dirty="0"/>
          </a:p>
          <a:p>
            <a:r>
              <a:rPr lang="en-US" dirty="0" smtClean="0"/>
              <a:t>No days exceeded the historical records.</a:t>
            </a:r>
          </a:p>
          <a:p>
            <a:endParaRPr lang="en-US" dirty="0"/>
          </a:p>
          <a:p>
            <a:endParaRPr lang="is-IS" dirty="0" smtClean="0"/>
          </a:p>
        </p:txBody>
      </p:sp>
      <p:sp>
        <p:nvSpPr>
          <p:cNvPr id="6" name="Title 5"/>
          <p:cNvSpPr>
            <a:spLocks noGrp="1"/>
          </p:cNvSpPr>
          <p:nvPr>
            <p:ph type="title"/>
          </p:nvPr>
        </p:nvSpPr>
        <p:spPr/>
        <p:txBody>
          <a:bodyPr>
            <a:normAutofit fontScale="90000"/>
          </a:bodyPr>
          <a:lstStyle/>
          <a:p>
            <a:r>
              <a:rPr lang="en-US" dirty="0" smtClean="0"/>
              <a:t>QC Statistics for India Data</a:t>
            </a:r>
            <a:br>
              <a:rPr lang="en-US" dirty="0" smtClean="0"/>
            </a:br>
            <a:r>
              <a:rPr lang="en-US" b="1" dirty="0" smtClean="0"/>
              <a:t>TEMPERATURE</a:t>
            </a:r>
            <a:endParaRPr lang="en-US" b="1" dirty="0"/>
          </a:p>
        </p:txBody>
      </p:sp>
    </p:spTree>
    <p:extLst>
      <p:ext uri="{BB962C8B-B14F-4D97-AF65-F5344CB8AC3E}">
        <p14:creationId xmlns:p14="http://schemas.microsoft.com/office/powerpoint/2010/main" val="948594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956"/>
            <a:ext cx="10515600" cy="4430253"/>
          </a:xfrm>
        </p:spPr>
        <p:txBody>
          <a:bodyPr>
            <a:normAutofit/>
          </a:bodyPr>
          <a:lstStyle/>
          <a:p>
            <a:r>
              <a:rPr lang="en-US" dirty="0" smtClean="0"/>
              <a:t>There were 8 instances of TMIN values exceeding TMAX values at Station </a:t>
            </a:r>
            <a:r>
              <a:rPr lang="is-IS" dirty="0" smtClean="0"/>
              <a:t>IN001050200 (Kakinada). F</a:t>
            </a:r>
            <a:r>
              <a:rPr lang="en-US" dirty="0" smtClean="0"/>
              <a:t>o</a:t>
            </a:r>
            <a:r>
              <a:rPr lang="is-IS" dirty="0" smtClean="0"/>
              <a:t>r example:</a:t>
            </a:r>
          </a:p>
          <a:p>
            <a:pPr lvl="1"/>
            <a:r>
              <a:rPr lang="cs-CZ" dirty="0" smtClean="0"/>
              <a:t>1987, 11, 11, </a:t>
            </a:r>
            <a:r>
              <a:rPr lang="cs-CZ" i="1" dirty="0" smtClean="0">
                <a:solidFill>
                  <a:srgbClr val="FF6600"/>
                </a:solidFill>
              </a:rPr>
              <a:t>23.4 (TMAX)</a:t>
            </a:r>
          </a:p>
          <a:p>
            <a:pPr lvl="1"/>
            <a:r>
              <a:rPr lang="cs-CZ" dirty="0" smtClean="0"/>
              <a:t>1987, 11, 11, </a:t>
            </a:r>
            <a:r>
              <a:rPr lang="cs-CZ" i="1" dirty="0" smtClean="0">
                <a:solidFill>
                  <a:srgbClr val="0070C0"/>
                </a:solidFill>
              </a:rPr>
              <a:t>24.3 (TMIN)</a:t>
            </a:r>
            <a:endParaRPr lang="en-US" i="1" dirty="0" smtClean="0">
              <a:solidFill>
                <a:srgbClr val="0070C0"/>
              </a:solidFill>
            </a:endParaRPr>
          </a:p>
          <a:p>
            <a:endParaRPr lang="en-US" dirty="0" smtClean="0"/>
          </a:p>
          <a:p>
            <a:r>
              <a:rPr lang="en-US" dirty="0" smtClean="0"/>
              <a:t>There were multiple instances of repeated sequences of identical values. The longest repeated sequence was for station </a:t>
            </a:r>
            <a:r>
              <a:rPr lang="is-IS" dirty="0" smtClean="0"/>
              <a:t>IN012070800 (Bombay SantaCruz)</a:t>
            </a:r>
          </a:p>
          <a:p>
            <a:pPr lvl="1"/>
            <a:r>
              <a:rPr lang="en-US" dirty="0" smtClean="0"/>
              <a:t>From May 6, 1978 to May 20, 1978 – every </a:t>
            </a:r>
            <a:r>
              <a:rPr lang="en-US" dirty="0" smtClean="0">
                <a:solidFill>
                  <a:srgbClr val="FF6600"/>
                </a:solidFill>
              </a:rPr>
              <a:t>TMAX</a:t>
            </a:r>
            <a:r>
              <a:rPr lang="en-US" dirty="0" smtClean="0"/>
              <a:t> value was 33</a:t>
            </a:r>
            <a:r>
              <a:rPr lang="en-US" baseline="30000" dirty="0" smtClean="0"/>
              <a:t>o</a:t>
            </a:r>
            <a:r>
              <a:rPr lang="en-US" dirty="0" smtClean="0"/>
              <a:t>C</a:t>
            </a:r>
            <a:endParaRPr lang="en-US" dirty="0"/>
          </a:p>
          <a:p>
            <a:endParaRPr lang="en-US" dirty="0"/>
          </a:p>
          <a:p>
            <a:endParaRPr lang="is-IS" dirty="0" smtClean="0"/>
          </a:p>
        </p:txBody>
      </p:sp>
      <p:sp>
        <p:nvSpPr>
          <p:cNvPr id="6" name="Title 5"/>
          <p:cNvSpPr>
            <a:spLocks noGrp="1"/>
          </p:cNvSpPr>
          <p:nvPr>
            <p:ph type="title"/>
          </p:nvPr>
        </p:nvSpPr>
        <p:spPr/>
        <p:txBody>
          <a:bodyPr>
            <a:normAutofit fontScale="90000"/>
          </a:bodyPr>
          <a:lstStyle/>
          <a:p>
            <a:r>
              <a:rPr lang="en-US" dirty="0" smtClean="0"/>
              <a:t>QC Statistics for India Data</a:t>
            </a:r>
            <a:br>
              <a:rPr lang="en-US" dirty="0" smtClean="0"/>
            </a:br>
            <a:r>
              <a:rPr lang="en-US" b="1" dirty="0" smtClean="0"/>
              <a:t>TEMPERATURE</a:t>
            </a:r>
            <a:endParaRPr lang="en-US" b="1" dirty="0"/>
          </a:p>
        </p:txBody>
      </p:sp>
    </p:spTree>
    <p:extLst>
      <p:ext uri="{BB962C8B-B14F-4D97-AF65-F5344CB8AC3E}">
        <p14:creationId xmlns:p14="http://schemas.microsoft.com/office/powerpoint/2010/main" val="372556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1283"/>
            <a:ext cx="10515600" cy="4351338"/>
          </a:xfrm>
        </p:spPr>
        <p:txBody>
          <a:bodyPr>
            <a:normAutofit/>
          </a:bodyPr>
          <a:lstStyle/>
          <a:p>
            <a:r>
              <a:rPr lang="en-US" dirty="0" smtClean="0"/>
              <a:t>Maximum recorded rainfall – </a:t>
            </a:r>
            <a:r>
              <a:rPr lang="en-US" dirty="0" err="1" smtClean="0"/>
              <a:t>Cherrapunjee</a:t>
            </a:r>
            <a:r>
              <a:rPr lang="en-US" dirty="0" smtClean="0"/>
              <a:t> (49.05 in, 15</a:t>
            </a:r>
            <a:r>
              <a:rPr lang="en-US" baseline="30000" dirty="0" smtClean="0"/>
              <a:t>th</a:t>
            </a:r>
            <a:r>
              <a:rPr lang="en-US" dirty="0" smtClean="0"/>
              <a:t> June 1995)</a:t>
            </a:r>
          </a:p>
          <a:p>
            <a:endParaRPr lang="en-US" dirty="0" smtClean="0"/>
          </a:p>
          <a:p>
            <a:r>
              <a:rPr lang="en-US" dirty="0" smtClean="0"/>
              <a:t>Number of NA values – same before and after QC (~42%)</a:t>
            </a:r>
          </a:p>
          <a:p>
            <a:endParaRPr lang="en-US" dirty="0" smtClean="0"/>
          </a:p>
          <a:p>
            <a:r>
              <a:rPr lang="en-US" dirty="0" smtClean="0"/>
              <a:t>Simple range </a:t>
            </a:r>
            <a:r>
              <a:rPr lang="en-US" dirty="0" smtClean="0"/>
              <a:t>checks </a:t>
            </a:r>
          </a:p>
          <a:p>
            <a:pPr lvl="1"/>
            <a:r>
              <a:rPr lang="en-US" dirty="0"/>
              <a:t>Lower limit : 0 (no negative values)</a:t>
            </a:r>
          </a:p>
          <a:p>
            <a:pPr lvl="1"/>
            <a:r>
              <a:rPr lang="en-US" dirty="0"/>
              <a:t>Upper limit: Highest recorded for a given geographic region (state/country) </a:t>
            </a:r>
          </a:p>
          <a:p>
            <a:endParaRPr lang="en-US" dirty="0" smtClean="0"/>
          </a:p>
          <a:p>
            <a:r>
              <a:rPr lang="en-US" dirty="0" smtClean="0"/>
              <a:t>No values found to be outside of range </a:t>
            </a:r>
            <a:endParaRPr lang="en-US" dirty="0" smtClean="0"/>
          </a:p>
        </p:txBody>
      </p:sp>
      <p:sp>
        <p:nvSpPr>
          <p:cNvPr id="6" name="Title 5"/>
          <p:cNvSpPr>
            <a:spLocks noGrp="1"/>
          </p:cNvSpPr>
          <p:nvPr>
            <p:ph type="title"/>
          </p:nvPr>
        </p:nvSpPr>
        <p:spPr/>
        <p:txBody>
          <a:bodyPr>
            <a:normAutofit fontScale="90000"/>
          </a:bodyPr>
          <a:lstStyle/>
          <a:p>
            <a:r>
              <a:rPr lang="en-US" dirty="0"/>
              <a:t>QC Statistics for India Data</a:t>
            </a:r>
            <a:br>
              <a:rPr lang="en-US" dirty="0"/>
            </a:br>
            <a:r>
              <a:rPr lang="en-US" b="1" dirty="0" smtClean="0"/>
              <a:t>PRECIPITATION</a:t>
            </a:r>
            <a:endParaRPr lang="en-US" dirty="0"/>
          </a:p>
        </p:txBody>
      </p:sp>
    </p:spTree>
    <p:extLst>
      <p:ext uri="{BB962C8B-B14F-4D97-AF65-F5344CB8AC3E}">
        <p14:creationId xmlns:p14="http://schemas.microsoft.com/office/powerpoint/2010/main" val="113620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4922" t="6892" r="21197" b="5472"/>
          <a:stretch/>
        </p:blipFill>
        <p:spPr>
          <a:xfrm>
            <a:off x="321959" y="1690688"/>
            <a:ext cx="5383888" cy="5123978"/>
          </a:xfrm>
        </p:spPr>
      </p:pic>
      <p:sp>
        <p:nvSpPr>
          <p:cNvPr id="7" name="TextBox 6"/>
          <p:cNvSpPr txBox="1"/>
          <p:nvPr/>
        </p:nvSpPr>
        <p:spPr>
          <a:xfrm>
            <a:off x="6192224" y="1690688"/>
            <a:ext cx="5720297" cy="4031873"/>
          </a:xfrm>
          <a:prstGeom prst="rect">
            <a:avLst/>
          </a:prstGeom>
          <a:noFill/>
        </p:spPr>
        <p:txBody>
          <a:bodyPr wrap="square" rtlCol="0">
            <a:spAutoFit/>
          </a:bodyPr>
          <a:lstStyle/>
          <a:p>
            <a:r>
              <a:rPr lang="en-US" sz="3200" dirty="0" smtClean="0">
                <a:solidFill>
                  <a:schemeClr val="tx1">
                    <a:lumMod val="50000"/>
                    <a:lumOff val="50000"/>
                  </a:schemeClr>
                </a:solidFill>
              </a:rPr>
              <a:t>79 weather stations</a:t>
            </a:r>
          </a:p>
          <a:p>
            <a:endParaRPr lang="en-US" sz="3200" dirty="0" smtClean="0">
              <a:solidFill>
                <a:schemeClr val="tx1">
                  <a:lumMod val="50000"/>
                  <a:lumOff val="50000"/>
                </a:schemeClr>
              </a:solidFill>
            </a:endParaRPr>
          </a:p>
          <a:p>
            <a:r>
              <a:rPr lang="en-US" sz="3200" b="1" dirty="0" smtClean="0"/>
              <a:t>64 have sufficient long-term data to be used for downscaling</a:t>
            </a:r>
          </a:p>
          <a:p>
            <a:endParaRPr lang="en-US" sz="3200" dirty="0">
              <a:solidFill>
                <a:schemeClr val="tx1">
                  <a:lumMod val="50000"/>
                  <a:lumOff val="50000"/>
                </a:schemeClr>
              </a:solidFill>
            </a:endParaRPr>
          </a:p>
          <a:p>
            <a:r>
              <a:rPr lang="en-US" sz="3200" dirty="0" smtClean="0">
                <a:solidFill>
                  <a:schemeClr val="tx1">
                    <a:lumMod val="50000"/>
                    <a:lumOff val="50000"/>
                  </a:schemeClr>
                </a:solidFill>
              </a:rPr>
              <a:t>Maximum and minimum temperature, 24 hour cumulative precipitation</a:t>
            </a:r>
            <a:endParaRPr lang="en-US" sz="3200" dirty="0">
              <a:solidFill>
                <a:schemeClr val="tx1">
                  <a:lumMod val="50000"/>
                  <a:lumOff val="50000"/>
                </a:schemeClr>
              </a:solidFill>
            </a:endParaRPr>
          </a:p>
        </p:txBody>
      </p:sp>
      <p:sp>
        <p:nvSpPr>
          <p:cNvPr id="3" name="Title 2"/>
          <p:cNvSpPr>
            <a:spLocks noGrp="1"/>
          </p:cNvSpPr>
          <p:nvPr>
            <p:ph type="title"/>
          </p:nvPr>
        </p:nvSpPr>
        <p:spPr/>
        <p:txBody>
          <a:bodyPr/>
          <a:lstStyle/>
          <a:p>
            <a:r>
              <a:rPr lang="en-US" dirty="0" smtClean="0"/>
              <a:t>Future climate projections for India</a:t>
            </a:r>
            <a:endParaRPr lang="en-US" dirty="0"/>
          </a:p>
        </p:txBody>
      </p:sp>
    </p:spTree>
    <p:extLst>
      <p:ext uri="{BB962C8B-B14F-4D97-AF65-F5344CB8AC3E}">
        <p14:creationId xmlns:p14="http://schemas.microsoft.com/office/powerpoint/2010/main" val="1697689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b="1" dirty="0" smtClean="0">
                <a:solidFill>
                  <a:srgbClr val="0070C0"/>
                </a:solidFill>
              </a:rPr>
              <a:t>QA index  </a:t>
            </a:r>
            <a:r>
              <a:rPr lang="en-US" dirty="0" smtClean="0"/>
              <a:t>-   quantify quality assurance by categorizing the data as good or erroneous</a:t>
            </a:r>
          </a:p>
          <a:p>
            <a:endParaRPr lang="en-US" dirty="0" smtClean="0"/>
          </a:p>
          <a:p>
            <a:r>
              <a:rPr lang="en-US" sz="3200" b="1" dirty="0" smtClean="0">
                <a:solidFill>
                  <a:srgbClr val="0070C0"/>
                </a:solidFill>
              </a:rPr>
              <a:t>Missing Data Flags </a:t>
            </a:r>
            <a:r>
              <a:rPr lang="en-US" dirty="0" smtClean="0"/>
              <a:t>– to determine usability of data</a:t>
            </a:r>
          </a:p>
          <a:p>
            <a:endParaRPr lang="en-US" dirty="0" smtClean="0"/>
          </a:p>
          <a:p>
            <a:r>
              <a:rPr lang="en-US" sz="3200" b="1" dirty="0" smtClean="0">
                <a:solidFill>
                  <a:srgbClr val="0070C0"/>
                </a:solidFill>
              </a:rPr>
              <a:t>Continuous Real </a:t>
            </a:r>
            <a:r>
              <a:rPr lang="en-US" sz="3200" b="1" dirty="0">
                <a:solidFill>
                  <a:srgbClr val="0070C0"/>
                </a:solidFill>
              </a:rPr>
              <a:t>T</a:t>
            </a:r>
            <a:r>
              <a:rPr lang="en-US" sz="3200" b="1" dirty="0" smtClean="0">
                <a:solidFill>
                  <a:srgbClr val="0070C0"/>
                </a:solidFill>
              </a:rPr>
              <a:t>ime QC </a:t>
            </a:r>
            <a:r>
              <a:rPr lang="en-US" dirty="0" smtClean="0"/>
              <a:t>-- may be able to provide human feedback and to detect and fix source of errors.</a:t>
            </a:r>
          </a:p>
          <a:p>
            <a:endParaRPr lang="en-US" dirty="0"/>
          </a:p>
          <a:p>
            <a:r>
              <a:rPr lang="en-US" sz="3200" b="1" dirty="0" smtClean="0">
                <a:solidFill>
                  <a:srgbClr val="0070C0"/>
                </a:solidFill>
              </a:rPr>
              <a:t>Topographical </a:t>
            </a:r>
            <a:r>
              <a:rPr lang="en-US" sz="3200" b="1" dirty="0">
                <a:solidFill>
                  <a:srgbClr val="0070C0"/>
                </a:solidFill>
              </a:rPr>
              <a:t>I</a:t>
            </a:r>
            <a:r>
              <a:rPr lang="en-US" sz="3200" b="1" dirty="0" smtClean="0">
                <a:solidFill>
                  <a:srgbClr val="0070C0"/>
                </a:solidFill>
              </a:rPr>
              <a:t>nformation </a:t>
            </a:r>
            <a:endParaRPr lang="en-US" dirty="0"/>
          </a:p>
        </p:txBody>
      </p:sp>
      <p:sp>
        <p:nvSpPr>
          <p:cNvPr id="6" name="Title 5"/>
          <p:cNvSpPr>
            <a:spLocks noGrp="1"/>
          </p:cNvSpPr>
          <p:nvPr>
            <p:ph type="title"/>
          </p:nvPr>
        </p:nvSpPr>
        <p:spPr/>
        <p:txBody>
          <a:bodyPr/>
          <a:lstStyle/>
          <a:p>
            <a:r>
              <a:rPr lang="en-US" dirty="0" smtClean="0"/>
              <a:t>In the future, we will be adding:</a:t>
            </a:r>
            <a:endParaRPr lang="en-US" dirty="0"/>
          </a:p>
        </p:txBody>
      </p:sp>
    </p:spTree>
    <p:extLst>
      <p:ext uri="{BB962C8B-B14F-4D97-AF65-F5344CB8AC3E}">
        <p14:creationId xmlns:p14="http://schemas.microsoft.com/office/powerpoint/2010/main" val="1428168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1"/>
                </a:solidFill>
                <a:latin typeface="Gill Sans"/>
                <a:cs typeface="Gill Sans"/>
              </a:rPr>
              <a:t>The Challenge of Station Data</a:t>
            </a:r>
            <a:endParaRPr lang="en-US" sz="6600" dirty="0">
              <a:solidFill>
                <a:schemeClr val="accent1"/>
              </a:solidFill>
              <a:latin typeface="Gill Sans"/>
              <a:cs typeface="Gill Sans"/>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0070C0"/>
                </a:solidFill>
              </a:rPr>
              <a:t>Weather station records are often the best long-term data we have – but they do not represent absolute truth. </a:t>
            </a:r>
          </a:p>
          <a:p>
            <a:pPr marL="0" indent="0">
              <a:buNone/>
            </a:pPr>
            <a:r>
              <a:rPr lang="en-US" sz="3200" dirty="0" smtClean="0">
                <a:solidFill>
                  <a:srgbClr val="000000"/>
                </a:solidFill>
              </a:rPr>
              <a:t>Errors and uncertainty can be introduced by:</a:t>
            </a:r>
          </a:p>
          <a:p>
            <a:r>
              <a:rPr lang="en-US" dirty="0" smtClean="0"/>
              <a:t>Lack of standardization - measurements made at different times of day, in different locations, and/or with different equipment</a:t>
            </a:r>
          </a:p>
          <a:p>
            <a:r>
              <a:rPr lang="en-US" dirty="0" smtClean="0"/>
              <a:t>Instrumentation error – instruments may not be calibrated, or may drift over time, or be affected by a natural or human event</a:t>
            </a:r>
          </a:p>
          <a:p>
            <a:r>
              <a:rPr lang="en-US" dirty="0" smtClean="0"/>
              <a:t>Human error – recording, selection, and/or reading errors</a:t>
            </a:r>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03664D7-AC51-F442-AF4D-553E587E07EF}" type="slidenum">
              <a:rPr lang="en-US" smtClean="0"/>
              <a:t>2</a:t>
            </a:fld>
            <a:endParaRPr lang="en-US"/>
          </a:p>
        </p:txBody>
      </p:sp>
    </p:spTree>
    <p:extLst>
      <p:ext uri="{BB962C8B-B14F-4D97-AF65-F5344CB8AC3E}">
        <p14:creationId xmlns:p14="http://schemas.microsoft.com/office/powerpoint/2010/main" val="2200990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849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a:solidFill>
                  <a:srgbClr val="0070C0"/>
                </a:solidFill>
              </a:rPr>
              <a:t>Random </a:t>
            </a:r>
            <a:r>
              <a:rPr lang="en-US" sz="3200" b="1" dirty="0" smtClean="0">
                <a:solidFill>
                  <a:srgbClr val="0070C0"/>
                </a:solidFill>
              </a:rPr>
              <a:t>Errors </a:t>
            </a:r>
            <a:r>
              <a:rPr lang="en-US" dirty="0"/>
              <a:t>are distributed more or less </a:t>
            </a:r>
            <a:r>
              <a:rPr lang="en-US" b="1" dirty="0"/>
              <a:t>symmetrically</a:t>
            </a:r>
            <a:r>
              <a:rPr lang="en-US" dirty="0"/>
              <a:t> around zero and do not depend on the measured value. Random errors sometimes result in overestimation and sometimes in underestimation of the actual value. On average, the errors cancel each other out. </a:t>
            </a:r>
          </a:p>
          <a:p>
            <a:r>
              <a:rPr lang="en-US" sz="3200" b="1" dirty="0">
                <a:solidFill>
                  <a:srgbClr val="0070C0"/>
                </a:solidFill>
              </a:rPr>
              <a:t>Systematic </a:t>
            </a:r>
            <a:r>
              <a:rPr lang="en-US" sz="3200" b="1" dirty="0" smtClean="0">
                <a:solidFill>
                  <a:srgbClr val="0070C0"/>
                </a:solidFill>
              </a:rPr>
              <a:t>Errors </a:t>
            </a:r>
            <a:r>
              <a:rPr lang="en-US" dirty="0" smtClean="0"/>
              <a:t>are </a:t>
            </a:r>
            <a:r>
              <a:rPr lang="en-US" dirty="0"/>
              <a:t>distributed </a:t>
            </a:r>
            <a:r>
              <a:rPr lang="en-US" b="1" dirty="0"/>
              <a:t>asymmetrically</a:t>
            </a:r>
            <a:r>
              <a:rPr lang="en-US" dirty="0"/>
              <a:t> around zero. On average these errors tend to bias the measured value either above or below the actual value. One reason of random errors is a long-term drift of sensors. </a:t>
            </a:r>
          </a:p>
          <a:p>
            <a:endParaRPr lang="en-US" dirty="0"/>
          </a:p>
        </p:txBody>
      </p:sp>
      <p:sp>
        <p:nvSpPr>
          <p:cNvPr id="4" name="TextBox 3"/>
          <p:cNvSpPr txBox="1"/>
          <p:nvPr/>
        </p:nvSpPr>
        <p:spPr>
          <a:xfrm>
            <a:off x="2243139" y="6176963"/>
            <a:ext cx="6681253" cy="369332"/>
          </a:xfrm>
          <a:prstGeom prst="rect">
            <a:avLst/>
          </a:prstGeom>
          <a:noFill/>
        </p:spPr>
        <p:txBody>
          <a:bodyPr wrap="none" rtlCol="0">
            <a:spAutoFit/>
          </a:bodyPr>
          <a:lstStyle/>
          <a:p>
            <a:r>
              <a:rPr lang="en-US" dirty="0" smtClean="0"/>
              <a:t>*World Meteorological Organization Quality Control Guidelines, 2004</a:t>
            </a:r>
            <a:endParaRPr lang="en-US" dirty="0"/>
          </a:p>
        </p:txBody>
      </p:sp>
      <p:sp>
        <p:nvSpPr>
          <p:cNvPr id="7" name="Title 6"/>
          <p:cNvSpPr>
            <a:spLocks noGrp="1"/>
          </p:cNvSpPr>
          <p:nvPr>
            <p:ph type="title"/>
          </p:nvPr>
        </p:nvSpPr>
        <p:spPr/>
        <p:txBody>
          <a:bodyPr/>
          <a:lstStyle/>
          <a:p>
            <a:r>
              <a:rPr lang="en-US" dirty="0" smtClean="0"/>
              <a:t>Types of Errors*</a:t>
            </a:r>
            <a:endParaRPr lang="en-US" dirty="0"/>
          </a:p>
        </p:txBody>
      </p:sp>
    </p:spTree>
    <p:extLst>
      <p:ext uri="{BB962C8B-B14F-4D97-AF65-F5344CB8AC3E}">
        <p14:creationId xmlns:p14="http://schemas.microsoft.com/office/powerpoint/2010/main" val="3460505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b="1" dirty="0">
                <a:solidFill>
                  <a:srgbClr val="0070C0"/>
                </a:solidFill>
              </a:rPr>
              <a:t>Large (rough) </a:t>
            </a:r>
            <a:r>
              <a:rPr lang="en-US" sz="3200" b="1" dirty="0" smtClean="0">
                <a:solidFill>
                  <a:srgbClr val="0070C0"/>
                </a:solidFill>
              </a:rPr>
              <a:t>Errors </a:t>
            </a:r>
            <a:r>
              <a:rPr lang="en-US" dirty="0"/>
              <a:t>are caused by malfunctioning of measurement devices or by mistakes made during data processing; errors are easily detected by checks. </a:t>
            </a:r>
          </a:p>
          <a:p>
            <a:r>
              <a:rPr lang="en-US" sz="3200" b="1" dirty="0">
                <a:solidFill>
                  <a:srgbClr val="0070C0"/>
                </a:solidFill>
              </a:rPr>
              <a:t>Micrometeorological (representativeness) </a:t>
            </a:r>
            <a:r>
              <a:rPr lang="en-US" sz="3200" b="1" dirty="0" smtClean="0">
                <a:solidFill>
                  <a:srgbClr val="0070C0"/>
                </a:solidFill>
              </a:rPr>
              <a:t>Errors</a:t>
            </a:r>
            <a:r>
              <a:rPr lang="en-US" dirty="0" smtClean="0"/>
              <a:t> </a:t>
            </a:r>
            <a:r>
              <a:rPr lang="en-US" dirty="0"/>
              <a:t>are the result of small-scale perturbations or weather systems affecting a weather observation. These systems are not completely observable by the observing system due to the temporal or spatial resolution of the observing system. </a:t>
            </a:r>
            <a:r>
              <a:rPr lang="en-US" dirty="0" smtClean="0"/>
              <a:t>When </a:t>
            </a:r>
            <a:r>
              <a:rPr lang="en-US" dirty="0"/>
              <a:t>such a phenomenon occurs during a routine observation, the results may look strange compared to surrounding observations taking place at the same time. </a:t>
            </a:r>
          </a:p>
          <a:p>
            <a:endParaRPr lang="en-US" dirty="0"/>
          </a:p>
        </p:txBody>
      </p:sp>
      <p:sp>
        <p:nvSpPr>
          <p:cNvPr id="6" name="Title 5"/>
          <p:cNvSpPr>
            <a:spLocks noGrp="1"/>
          </p:cNvSpPr>
          <p:nvPr>
            <p:ph type="title"/>
          </p:nvPr>
        </p:nvSpPr>
        <p:spPr/>
        <p:txBody>
          <a:bodyPr/>
          <a:lstStyle/>
          <a:p>
            <a:r>
              <a:rPr lang="en-US" dirty="0" smtClean="0"/>
              <a:t>Types of Errors*</a:t>
            </a:r>
            <a:endParaRPr lang="en-US" dirty="0"/>
          </a:p>
        </p:txBody>
      </p:sp>
      <p:sp>
        <p:nvSpPr>
          <p:cNvPr id="7" name="TextBox 6"/>
          <p:cNvSpPr txBox="1"/>
          <p:nvPr/>
        </p:nvSpPr>
        <p:spPr>
          <a:xfrm>
            <a:off x="2243139" y="6176963"/>
            <a:ext cx="6681253" cy="369332"/>
          </a:xfrm>
          <a:prstGeom prst="rect">
            <a:avLst/>
          </a:prstGeom>
          <a:noFill/>
        </p:spPr>
        <p:txBody>
          <a:bodyPr wrap="none" rtlCol="0">
            <a:spAutoFit/>
          </a:bodyPr>
          <a:lstStyle/>
          <a:p>
            <a:r>
              <a:rPr lang="en-US" dirty="0" smtClean="0"/>
              <a:t>*World Meteorological Organization Quality Control Guidelines, 2004</a:t>
            </a:r>
            <a:endParaRPr lang="en-US" dirty="0"/>
          </a:p>
        </p:txBody>
      </p:sp>
    </p:spTree>
    <p:extLst>
      <p:ext uri="{BB962C8B-B14F-4D97-AF65-F5344CB8AC3E}">
        <p14:creationId xmlns:p14="http://schemas.microsoft.com/office/powerpoint/2010/main" val="1384968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1"/>
                </a:solidFill>
                <a:latin typeface="Gill Sans"/>
                <a:cs typeface="Gill Sans"/>
              </a:rPr>
              <a:t>The Challenge of Station Data</a:t>
            </a:r>
            <a:endParaRPr lang="en-US" sz="6600" dirty="0">
              <a:solidFill>
                <a:schemeClr val="accent1"/>
              </a:solidFill>
              <a:latin typeface="Gill Sans"/>
              <a:cs typeface="Gill Sans"/>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0070C0"/>
                </a:solidFill>
              </a:rPr>
              <a:t>These and other types of errors and uncertainties can lead to: </a:t>
            </a:r>
          </a:p>
          <a:p>
            <a:r>
              <a:rPr lang="en-US" dirty="0" smtClean="0"/>
              <a:t>Missing data</a:t>
            </a:r>
          </a:p>
          <a:p>
            <a:r>
              <a:rPr lang="en-US" dirty="0" smtClean="0"/>
              <a:t>Unit errors</a:t>
            </a:r>
          </a:p>
          <a:p>
            <a:r>
              <a:rPr lang="en-US" dirty="0" smtClean="0"/>
              <a:t>Faulty data points</a:t>
            </a:r>
          </a:p>
          <a:p>
            <a:r>
              <a:rPr lang="en-US" dirty="0" smtClean="0"/>
              <a:t>Records that have been swapped or exchanged </a:t>
            </a:r>
          </a:p>
          <a:p>
            <a:r>
              <a:rPr lang="en-US" dirty="0" smtClean="0"/>
              <a:t>Other types of biased and/or incorrect records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5297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b="1" dirty="0" smtClean="0">
                <a:solidFill>
                  <a:srgbClr val="0070C0"/>
                </a:solidFill>
              </a:rPr>
              <a:t>Variables</a:t>
            </a:r>
            <a:r>
              <a:rPr lang="en-US" dirty="0" smtClean="0">
                <a:solidFill>
                  <a:srgbClr val="0070C0"/>
                </a:solidFill>
              </a:rPr>
              <a:t> </a:t>
            </a:r>
            <a:r>
              <a:rPr lang="en-US" dirty="0" smtClean="0"/>
              <a:t>– Daily Temperature (daily maximum, minimum, average) and 24 Hour Cumulative Precipitation</a:t>
            </a:r>
          </a:p>
          <a:p>
            <a:endParaRPr lang="en-US" dirty="0" smtClean="0"/>
          </a:p>
          <a:p>
            <a:r>
              <a:rPr lang="en-US" sz="3200" b="1" dirty="0">
                <a:solidFill>
                  <a:srgbClr val="0070C0"/>
                </a:solidFill>
              </a:rPr>
              <a:t>Sources</a:t>
            </a:r>
            <a:r>
              <a:rPr lang="en-US" dirty="0"/>
              <a:t> - Global Historical Climatology </a:t>
            </a:r>
            <a:r>
              <a:rPr lang="en-US" dirty="0" smtClean="0"/>
              <a:t>Network (GHCN), </a:t>
            </a:r>
            <a:r>
              <a:rPr lang="en-US" dirty="0"/>
              <a:t>Met Office Integrated Data Archive System (MIDAS</a:t>
            </a:r>
            <a:r>
              <a:rPr lang="en-US" dirty="0" smtClean="0"/>
              <a:t>), </a:t>
            </a:r>
            <a:r>
              <a:rPr lang="en-US" dirty="0"/>
              <a:t>BASINS (Better Assessment Science Integrating point &amp; Non-point Sources</a:t>
            </a:r>
            <a:r>
              <a:rPr lang="en-US" dirty="0" smtClean="0"/>
              <a:t>), Europe Climate Assessment and Dataset, NOAA and more</a:t>
            </a:r>
          </a:p>
          <a:p>
            <a:endParaRPr lang="en-US" dirty="0"/>
          </a:p>
          <a:p>
            <a:endParaRPr lang="en-US" dirty="0"/>
          </a:p>
          <a:p>
            <a:endParaRPr lang="en-US" dirty="0"/>
          </a:p>
        </p:txBody>
      </p:sp>
      <p:sp>
        <p:nvSpPr>
          <p:cNvPr id="6" name="Title 5"/>
          <p:cNvSpPr>
            <a:spLocks noGrp="1"/>
          </p:cNvSpPr>
          <p:nvPr>
            <p:ph type="title"/>
          </p:nvPr>
        </p:nvSpPr>
        <p:spPr/>
        <p:txBody>
          <a:bodyPr>
            <a:normAutofit fontScale="90000"/>
          </a:bodyPr>
          <a:lstStyle/>
          <a:p>
            <a:r>
              <a:rPr lang="en-US" dirty="0" smtClean="0"/>
              <a:t>What station </a:t>
            </a:r>
            <a:r>
              <a:rPr lang="en-US" dirty="0"/>
              <a:t>d</a:t>
            </a:r>
            <a:r>
              <a:rPr lang="en-US" dirty="0" smtClean="0"/>
              <a:t>ata are we working with?</a:t>
            </a:r>
            <a:endParaRPr lang="en-US" dirty="0"/>
          </a:p>
        </p:txBody>
      </p:sp>
    </p:spTree>
    <p:extLst>
      <p:ext uri="{BB962C8B-B14F-4D97-AF65-F5344CB8AC3E}">
        <p14:creationId xmlns:p14="http://schemas.microsoft.com/office/powerpoint/2010/main" val="203801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4626" t="15410" r="9610" b="29090"/>
          <a:stretch/>
        </p:blipFill>
        <p:spPr>
          <a:xfrm>
            <a:off x="0" y="1690688"/>
            <a:ext cx="11978870" cy="4784946"/>
          </a:xfrm>
        </p:spPr>
      </p:pic>
      <p:sp>
        <p:nvSpPr>
          <p:cNvPr id="3" name="Title 2"/>
          <p:cNvSpPr>
            <a:spLocks noGrp="1"/>
          </p:cNvSpPr>
          <p:nvPr>
            <p:ph type="title"/>
          </p:nvPr>
        </p:nvSpPr>
        <p:spPr/>
        <p:txBody>
          <a:bodyPr>
            <a:normAutofit/>
          </a:bodyPr>
          <a:lstStyle/>
          <a:p>
            <a:r>
              <a:rPr lang="en-US" dirty="0" smtClean="0"/>
              <a:t>Geographic distribution of stations</a:t>
            </a:r>
            <a:endParaRPr lang="en-US" dirty="0"/>
          </a:p>
        </p:txBody>
      </p:sp>
    </p:spTree>
    <p:extLst>
      <p:ext uri="{BB962C8B-B14F-4D97-AF65-F5344CB8AC3E}">
        <p14:creationId xmlns:p14="http://schemas.microsoft.com/office/powerpoint/2010/main" val="50071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4922" t="6892" r="21197" b="5472"/>
          <a:stretch/>
        </p:blipFill>
        <p:spPr>
          <a:xfrm>
            <a:off x="321959" y="1690688"/>
            <a:ext cx="5383888" cy="5123978"/>
          </a:xfrm>
        </p:spPr>
      </p:pic>
      <p:sp>
        <p:nvSpPr>
          <p:cNvPr id="7" name="TextBox 6"/>
          <p:cNvSpPr txBox="1"/>
          <p:nvPr/>
        </p:nvSpPr>
        <p:spPr>
          <a:xfrm>
            <a:off x="6192224" y="1690688"/>
            <a:ext cx="5720297" cy="4031873"/>
          </a:xfrm>
          <a:prstGeom prst="rect">
            <a:avLst/>
          </a:prstGeom>
          <a:noFill/>
        </p:spPr>
        <p:txBody>
          <a:bodyPr wrap="square" rtlCol="0">
            <a:spAutoFit/>
          </a:bodyPr>
          <a:lstStyle/>
          <a:p>
            <a:r>
              <a:rPr lang="en-US" sz="3200" dirty="0" smtClean="0"/>
              <a:t>79 weather stations</a:t>
            </a:r>
          </a:p>
          <a:p>
            <a:endParaRPr lang="en-US" sz="3200" dirty="0" smtClean="0"/>
          </a:p>
          <a:p>
            <a:r>
              <a:rPr lang="en-US" sz="3200" dirty="0" smtClean="0"/>
              <a:t>64 with sufficient long-term data to be used for downscaling</a:t>
            </a:r>
          </a:p>
          <a:p>
            <a:endParaRPr lang="en-US" sz="3200" dirty="0"/>
          </a:p>
          <a:p>
            <a:r>
              <a:rPr lang="en-US" sz="3200" dirty="0" smtClean="0"/>
              <a:t>Maximum and minimum temperature, 24 hour cumulative precipitation</a:t>
            </a:r>
            <a:endParaRPr lang="en-US" sz="3200" dirty="0"/>
          </a:p>
        </p:txBody>
      </p:sp>
      <p:sp>
        <p:nvSpPr>
          <p:cNvPr id="3" name="Title 2"/>
          <p:cNvSpPr>
            <a:spLocks noGrp="1"/>
          </p:cNvSpPr>
          <p:nvPr>
            <p:ph type="title"/>
          </p:nvPr>
        </p:nvSpPr>
        <p:spPr/>
        <p:txBody>
          <a:bodyPr/>
          <a:lstStyle/>
          <a:p>
            <a:r>
              <a:rPr lang="en-US" dirty="0" smtClean="0"/>
              <a:t>Long-term weather stations in India</a:t>
            </a:r>
            <a:endParaRPr lang="en-US" dirty="0"/>
          </a:p>
        </p:txBody>
      </p:sp>
    </p:spTree>
    <p:extLst>
      <p:ext uri="{BB962C8B-B14F-4D97-AF65-F5344CB8AC3E}">
        <p14:creationId xmlns:p14="http://schemas.microsoft.com/office/powerpoint/2010/main" val="1323126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8544" t="5134" r="7679" b="4424"/>
          <a:stretch/>
        </p:blipFill>
        <p:spPr>
          <a:xfrm>
            <a:off x="394482" y="1529696"/>
            <a:ext cx="10959318" cy="5108676"/>
          </a:xfrm>
        </p:spPr>
      </p:pic>
      <p:sp>
        <p:nvSpPr>
          <p:cNvPr id="7" name="Oval 6"/>
          <p:cNvSpPr/>
          <p:nvPr/>
        </p:nvSpPr>
        <p:spPr>
          <a:xfrm>
            <a:off x="4257675" y="2169459"/>
            <a:ext cx="814387" cy="1128712"/>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p:cNvSpPr/>
          <p:nvPr/>
        </p:nvSpPr>
        <p:spPr>
          <a:xfrm>
            <a:off x="623887" y="5707991"/>
            <a:ext cx="428625" cy="357187"/>
          </a:xfrm>
          <a:prstGeom prst="lef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le 2"/>
          <p:cNvSpPr>
            <a:spLocks noGrp="1"/>
          </p:cNvSpPr>
          <p:nvPr>
            <p:ph type="title"/>
          </p:nvPr>
        </p:nvSpPr>
        <p:spPr>
          <a:xfrm>
            <a:off x="838200" y="187815"/>
            <a:ext cx="10515600" cy="1325563"/>
          </a:xfrm>
        </p:spPr>
        <p:txBody>
          <a:bodyPr/>
          <a:lstStyle/>
          <a:p>
            <a:r>
              <a:rPr lang="en-US" dirty="0" smtClean="0"/>
              <a:t>Data Availability – Example: Jodhpur</a:t>
            </a:r>
            <a:endParaRPr lang="en-US" dirty="0"/>
          </a:p>
        </p:txBody>
      </p:sp>
      <p:sp>
        <p:nvSpPr>
          <p:cNvPr id="10" name="TextBox 9"/>
          <p:cNvSpPr txBox="1"/>
          <p:nvPr/>
        </p:nvSpPr>
        <p:spPr>
          <a:xfrm>
            <a:off x="4257675" y="1309254"/>
            <a:ext cx="3916532" cy="369332"/>
          </a:xfrm>
          <a:prstGeom prst="rect">
            <a:avLst/>
          </a:prstGeom>
          <a:solidFill>
            <a:srgbClr val="FFFFFF"/>
          </a:solidFill>
        </p:spPr>
        <p:txBody>
          <a:bodyPr wrap="square" rtlCol="0">
            <a:spAutoFit/>
          </a:bodyPr>
          <a:lstStyle/>
          <a:p>
            <a:pPr algn="ctr"/>
            <a:r>
              <a:rPr lang="en-US" b="1" dirty="0" smtClean="0"/>
              <a:t>Percent Valid Dates per Day of Year</a:t>
            </a:r>
            <a:endParaRPr lang="en-US" b="1" dirty="0"/>
          </a:p>
        </p:txBody>
      </p:sp>
      <p:sp>
        <p:nvSpPr>
          <p:cNvPr id="11" name="TextBox 10"/>
          <p:cNvSpPr txBox="1"/>
          <p:nvPr/>
        </p:nvSpPr>
        <p:spPr>
          <a:xfrm rot="16200000">
            <a:off x="-185672" y="2175816"/>
            <a:ext cx="1529641" cy="369332"/>
          </a:xfrm>
          <a:prstGeom prst="rect">
            <a:avLst/>
          </a:prstGeom>
          <a:solidFill>
            <a:srgbClr val="FFFFFF"/>
          </a:solidFill>
        </p:spPr>
        <p:txBody>
          <a:bodyPr wrap="square" rtlCol="0">
            <a:spAutoFit/>
          </a:bodyPr>
          <a:lstStyle/>
          <a:p>
            <a:r>
              <a:rPr lang="en-US" dirty="0" smtClean="0"/>
              <a:t>Percentage</a:t>
            </a:r>
            <a:endParaRPr lang="en-US" dirty="0"/>
          </a:p>
        </p:txBody>
      </p:sp>
      <p:sp>
        <p:nvSpPr>
          <p:cNvPr id="12" name="TextBox 11"/>
          <p:cNvSpPr txBox="1"/>
          <p:nvPr/>
        </p:nvSpPr>
        <p:spPr>
          <a:xfrm>
            <a:off x="4410075" y="3733493"/>
            <a:ext cx="3916532" cy="369332"/>
          </a:xfrm>
          <a:prstGeom prst="rect">
            <a:avLst/>
          </a:prstGeom>
          <a:solidFill>
            <a:srgbClr val="FFFFFF"/>
          </a:solidFill>
        </p:spPr>
        <p:txBody>
          <a:bodyPr wrap="square" rtlCol="0">
            <a:spAutoFit/>
          </a:bodyPr>
          <a:lstStyle/>
          <a:p>
            <a:pPr algn="ctr"/>
            <a:r>
              <a:rPr lang="en-US" dirty="0" smtClean="0"/>
              <a:t>Day of Year</a:t>
            </a:r>
            <a:endParaRPr lang="en-US" dirty="0"/>
          </a:p>
        </p:txBody>
      </p:sp>
      <p:sp>
        <p:nvSpPr>
          <p:cNvPr id="13" name="TextBox 12"/>
          <p:cNvSpPr txBox="1"/>
          <p:nvPr/>
        </p:nvSpPr>
        <p:spPr>
          <a:xfrm rot="16200000">
            <a:off x="-223920" y="5049726"/>
            <a:ext cx="1529641" cy="369332"/>
          </a:xfrm>
          <a:prstGeom prst="rect">
            <a:avLst/>
          </a:prstGeom>
          <a:solidFill>
            <a:srgbClr val="FFFFFF"/>
          </a:solidFill>
        </p:spPr>
        <p:txBody>
          <a:bodyPr wrap="square" rtlCol="0">
            <a:spAutoFit/>
          </a:bodyPr>
          <a:lstStyle/>
          <a:p>
            <a:pPr algn="ctr"/>
            <a:r>
              <a:rPr lang="en-US" dirty="0" smtClean="0"/>
              <a:t>Year</a:t>
            </a:r>
            <a:endParaRPr lang="en-US" dirty="0"/>
          </a:p>
        </p:txBody>
      </p:sp>
      <p:sp>
        <p:nvSpPr>
          <p:cNvPr id="14" name="TextBox 13"/>
          <p:cNvSpPr txBox="1"/>
          <p:nvPr/>
        </p:nvSpPr>
        <p:spPr>
          <a:xfrm>
            <a:off x="4257675" y="4109181"/>
            <a:ext cx="3916532" cy="369332"/>
          </a:xfrm>
          <a:prstGeom prst="rect">
            <a:avLst/>
          </a:prstGeom>
          <a:solidFill>
            <a:srgbClr val="FFFFFF"/>
          </a:solidFill>
        </p:spPr>
        <p:txBody>
          <a:bodyPr wrap="square" rtlCol="0">
            <a:spAutoFit/>
          </a:bodyPr>
          <a:lstStyle/>
          <a:p>
            <a:pPr algn="ctr"/>
            <a:r>
              <a:rPr lang="en-US" b="1" dirty="0" smtClean="0"/>
              <a:t>Valid Dates by Year</a:t>
            </a:r>
            <a:endParaRPr lang="en-US" b="1" dirty="0"/>
          </a:p>
        </p:txBody>
      </p:sp>
      <p:sp>
        <p:nvSpPr>
          <p:cNvPr id="15" name="TextBox 14"/>
          <p:cNvSpPr txBox="1"/>
          <p:nvPr/>
        </p:nvSpPr>
        <p:spPr>
          <a:xfrm>
            <a:off x="4257675" y="6379101"/>
            <a:ext cx="3916532" cy="369332"/>
          </a:xfrm>
          <a:prstGeom prst="rect">
            <a:avLst/>
          </a:prstGeom>
          <a:solidFill>
            <a:srgbClr val="FFFFFF"/>
          </a:solidFill>
        </p:spPr>
        <p:txBody>
          <a:bodyPr wrap="square" rtlCol="0">
            <a:spAutoFit/>
          </a:bodyPr>
          <a:lstStyle/>
          <a:p>
            <a:pPr algn="ctr"/>
            <a:r>
              <a:rPr lang="en-US" dirty="0" smtClean="0"/>
              <a:t>Day of Year</a:t>
            </a:r>
            <a:endParaRPr lang="en-US" dirty="0"/>
          </a:p>
        </p:txBody>
      </p:sp>
    </p:spTree>
    <p:extLst>
      <p:ext uri="{BB962C8B-B14F-4D97-AF65-F5344CB8AC3E}">
        <p14:creationId xmlns:p14="http://schemas.microsoft.com/office/powerpoint/2010/main" val="17766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3600</TotalTime>
  <Words>1204</Words>
  <Application>Microsoft Macintosh PowerPoint</Application>
  <PresentationFormat>Widescreen</PresentationFormat>
  <Paragraphs>136</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Gill Sans</vt:lpstr>
      <vt:lpstr>Times New Roman</vt:lpstr>
      <vt:lpstr>Arial</vt:lpstr>
      <vt:lpstr>Office Theme</vt:lpstr>
      <vt:lpstr>Automated Quality Control of Observed Weather Station Data  Dr. Ranjini Swaminathan  and Dr. Katharine Hayhoe</vt:lpstr>
      <vt:lpstr>The Challenge of Station Data</vt:lpstr>
      <vt:lpstr>Types of Errors*</vt:lpstr>
      <vt:lpstr>Types of Errors*</vt:lpstr>
      <vt:lpstr>The Challenge of Station Data</vt:lpstr>
      <vt:lpstr>What station data are we working with?</vt:lpstr>
      <vt:lpstr>Geographic distribution of stations</vt:lpstr>
      <vt:lpstr>Long-term weather stations in India</vt:lpstr>
      <vt:lpstr>Data Availability – Example: Jodhpur</vt:lpstr>
      <vt:lpstr>Data Availability – Example: Jodhpur</vt:lpstr>
      <vt:lpstr>QA and QC: WMO Definitions</vt:lpstr>
      <vt:lpstr>Our QC Method: Basic Checks</vt:lpstr>
      <vt:lpstr>Our QC method: Spatio-temporal checks</vt:lpstr>
      <vt:lpstr>Spatio-temporal checks</vt:lpstr>
      <vt:lpstr>QC Statistics for India Data TEMPERATURE</vt:lpstr>
      <vt:lpstr>QC Statistics for India Data TEMPERATURE</vt:lpstr>
      <vt:lpstr>QC Statistics for India Data PRECIPITATION</vt:lpstr>
      <vt:lpstr>Future climate projections for India</vt:lpstr>
      <vt:lpstr>In the future, we will be adding:</vt:lpstr>
      <vt:lpstr>Questions?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of Observed Weather Station Data</dc:title>
  <dc:creator>Swaminathan, Ranjini</dc:creator>
  <cp:lastModifiedBy>Swaminathan, Ranjini</cp:lastModifiedBy>
  <cp:revision>122</cp:revision>
  <dcterms:created xsi:type="dcterms:W3CDTF">2017-02-17T04:10:31Z</dcterms:created>
  <dcterms:modified xsi:type="dcterms:W3CDTF">2017-03-06T15:12:46Z</dcterms:modified>
</cp:coreProperties>
</file>